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8229600" cx="14630400"/>
  <p:notesSz cx="8229600" cy="14630400"/>
  <p:embeddedFontLst>
    <p:embeddedFont>
      <p:font typeface="Marcellus"/>
      <p:regular r:id="rId10"/>
    </p:embeddedFont>
    <p:embeddedFont>
      <p:font typeface="Montserrat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regular.fntdata"/><Relationship Id="rId10" Type="http://schemas.openxmlformats.org/officeDocument/2006/relationships/font" Target="fonts/Marcellus-regular.fntdata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" name="Google Shape;2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10" Type="http://schemas.openxmlformats.org/officeDocument/2006/relationships/image" Target="../media/image3.png"/><Relationship Id="rId9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"/>
          <p:cNvSpPr/>
          <p:nvPr/>
        </p:nvSpPr>
        <p:spPr>
          <a:xfrm>
            <a:off x="793790" y="2544842"/>
            <a:ext cx="7556421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Module 16: Naive Bayes Classifier</a:t>
            </a:r>
            <a:endParaRPr b="0" i="0" sz="5100" u="none" cap="none" strike="noStrike"/>
          </a:p>
        </p:txBody>
      </p:sp>
      <p:sp>
        <p:nvSpPr>
          <p:cNvPr id="33" name="Google Shape;33;p8"/>
          <p:cNvSpPr/>
          <p:nvPr/>
        </p:nvSpPr>
        <p:spPr>
          <a:xfrm>
            <a:off x="793790" y="4331018"/>
            <a:ext cx="5572958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Simple Probability-Based Classification</a:t>
            </a:r>
            <a:endParaRPr b="0" i="0" sz="2550" u="none" cap="none" strike="noStrike"/>
          </a:p>
        </p:txBody>
      </p:sp>
      <p:sp>
        <p:nvSpPr>
          <p:cNvPr id="34" name="Google Shape;34;p8"/>
          <p:cNvSpPr/>
          <p:nvPr/>
        </p:nvSpPr>
        <p:spPr>
          <a:xfrm>
            <a:off x="793790" y="5095042"/>
            <a:ext cx="7556421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Today we meet the simplest brilliant classifier — a foundational algorithm that punches well above its weight in machine learning.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793790" y="666988"/>
            <a:ext cx="10246876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What You'll Master in This Module</a:t>
            </a:r>
            <a:endParaRPr b="0" i="0" sz="5100" u="none" cap="none" strike="noStrike"/>
          </a:p>
        </p:txBody>
      </p:sp>
      <p:sp>
        <p:nvSpPr>
          <p:cNvPr id="41" name="Google Shape;41;p9"/>
          <p:cNvSpPr/>
          <p:nvPr/>
        </p:nvSpPr>
        <p:spPr>
          <a:xfrm>
            <a:off x="793790" y="1968341"/>
            <a:ext cx="6407944" cy="2556153"/>
          </a:xfrm>
          <a:prstGeom prst="roundRect">
            <a:avLst>
              <a:gd fmla="val 3727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/>
          <p:nvPr/>
        </p:nvSpPr>
        <p:spPr>
          <a:xfrm>
            <a:off x="1043464" y="2218015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3" name="Google Shape;4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0630" y="2405182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/>
          <p:nvPr/>
        </p:nvSpPr>
        <p:spPr>
          <a:xfrm>
            <a:off x="1043464" y="3125272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Core Concept</a:t>
            </a:r>
            <a:endParaRPr b="0" i="0" sz="2550" u="none" cap="none" strike="noStrike"/>
          </a:p>
        </p:txBody>
      </p:sp>
      <p:sp>
        <p:nvSpPr>
          <p:cNvPr id="45" name="Google Shape;45;p9"/>
          <p:cNvSpPr/>
          <p:nvPr/>
        </p:nvSpPr>
        <p:spPr>
          <a:xfrm>
            <a:off x="1043464" y="3685223"/>
            <a:ext cx="5908596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Understanding what Naive Bayes is and why it works</a:t>
            </a:r>
            <a:endParaRPr b="0" i="0" sz="1750" u="none" cap="none" strike="noStrike"/>
          </a:p>
        </p:txBody>
      </p:sp>
      <p:sp>
        <p:nvSpPr>
          <p:cNvPr id="46" name="Google Shape;46;p9"/>
          <p:cNvSpPr/>
          <p:nvPr/>
        </p:nvSpPr>
        <p:spPr>
          <a:xfrm>
            <a:off x="7428548" y="1968341"/>
            <a:ext cx="6408063" cy="2556153"/>
          </a:xfrm>
          <a:prstGeom prst="roundRect">
            <a:avLst>
              <a:gd fmla="val 3727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7678222" y="2218015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8" name="Google Shape;4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5388" y="2405182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/>
          <p:nvPr/>
        </p:nvSpPr>
        <p:spPr>
          <a:xfrm>
            <a:off x="7678222" y="3125272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Bayes Theorem</a:t>
            </a:r>
            <a:endParaRPr b="0" i="0" sz="2550" u="none" cap="none" strike="noStrike"/>
          </a:p>
        </p:txBody>
      </p:sp>
      <p:sp>
        <p:nvSpPr>
          <p:cNvPr id="50" name="Google Shape;50;p9"/>
          <p:cNvSpPr/>
          <p:nvPr/>
        </p:nvSpPr>
        <p:spPr>
          <a:xfrm>
            <a:off x="7678222" y="3685223"/>
            <a:ext cx="5908715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 mathematical foundation driving the classifier</a:t>
            </a:r>
            <a:endParaRPr b="0" i="0" sz="1750" u="none" cap="none" strike="noStrike"/>
          </a:p>
        </p:txBody>
      </p:sp>
      <p:sp>
        <p:nvSpPr>
          <p:cNvPr id="51" name="Google Shape;51;p9"/>
          <p:cNvSpPr/>
          <p:nvPr/>
        </p:nvSpPr>
        <p:spPr>
          <a:xfrm>
            <a:off x="793790" y="4751308"/>
            <a:ext cx="6407944" cy="2261354"/>
          </a:xfrm>
          <a:prstGeom prst="roundRect">
            <a:avLst>
              <a:gd fmla="val 4213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1043464" y="5000982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0630" y="5188148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/>
          <p:nvPr/>
        </p:nvSpPr>
        <p:spPr>
          <a:xfrm>
            <a:off x="1043464" y="5908238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Algorithm Types</a:t>
            </a:r>
            <a:endParaRPr b="0" i="0" sz="2550" u="none" cap="none" strike="noStrike"/>
          </a:p>
        </p:txBody>
      </p:sp>
      <p:sp>
        <p:nvSpPr>
          <p:cNvPr id="55" name="Google Shape;55;p9"/>
          <p:cNvSpPr/>
          <p:nvPr/>
        </p:nvSpPr>
        <p:spPr>
          <a:xfrm>
            <a:off x="1043464" y="6468189"/>
            <a:ext cx="5908596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Different variants for different data scenarios</a:t>
            </a:r>
            <a:endParaRPr b="0" i="0" sz="1750" u="none" cap="none" strike="noStrike"/>
          </a:p>
        </p:txBody>
      </p:sp>
      <p:sp>
        <p:nvSpPr>
          <p:cNvPr id="56" name="Google Shape;56;p9"/>
          <p:cNvSpPr/>
          <p:nvPr/>
        </p:nvSpPr>
        <p:spPr>
          <a:xfrm>
            <a:off x="7428548" y="4751308"/>
            <a:ext cx="6408063" cy="2261354"/>
          </a:xfrm>
          <a:prstGeom prst="roundRect">
            <a:avLst>
              <a:gd fmla="val 4213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7678222" y="5000982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8" name="Google Shape;5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65388" y="5188148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7678222" y="5908238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Implementation</a:t>
            </a:r>
            <a:endParaRPr b="0" i="0" sz="2550" u="none" cap="none" strike="noStrike"/>
          </a:p>
        </p:txBody>
      </p:sp>
      <p:sp>
        <p:nvSpPr>
          <p:cNvPr id="60" name="Google Shape;60;p9"/>
          <p:cNvSpPr/>
          <p:nvPr/>
        </p:nvSpPr>
        <p:spPr>
          <a:xfrm>
            <a:off x="7678222" y="6468189"/>
            <a:ext cx="5908715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Training, prediction, and evaluation techniques</a:t>
            </a:r>
            <a:endParaRPr b="0" i="0" sz="1750" u="none" cap="none" strike="noStrike"/>
          </a:p>
        </p:txBody>
      </p:sp>
      <p:sp>
        <p:nvSpPr>
          <p:cNvPr id="61" name="Google Shape;61;p9"/>
          <p:cNvSpPr/>
          <p:nvPr/>
        </p:nvSpPr>
        <p:spPr>
          <a:xfrm>
            <a:off x="793790" y="7267813"/>
            <a:ext cx="130428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By the end, you'll understand why this "naive" algorithm is anything but simple-minded in practice.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793790" y="1832134"/>
            <a:ext cx="7075765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Why Learn Naive Bayes?</a:t>
            </a:r>
            <a:endParaRPr b="0" i="0" sz="5100" u="none" cap="none" strike="noStrike"/>
          </a:p>
        </p:txBody>
      </p:sp>
      <p:sp>
        <p:nvSpPr>
          <p:cNvPr id="68" name="Google Shape;68;p10"/>
          <p:cNvSpPr/>
          <p:nvPr/>
        </p:nvSpPr>
        <p:spPr>
          <a:xfrm>
            <a:off x="793790" y="2770584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Technical Advantages</a:t>
            </a:r>
            <a:endParaRPr b="0" i="0" sz="2550" u="none" cap="none" strike="noStrike"/>
          </a:p>
        </p:txBody>
      </p:sp>
      <p:sp>
        <p:nvSpPr>
          <p:cNvPr id="69" name="Google Shape;69;p10"/>
          <p:cNvSpPr/>
          <p:nvPr/>
        </p:nvSpPr>
        <p:spPr>
          <a:xfrm>
            <a:off x="793790" y="3534608"/>
            <a:ext cx="130428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1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Blazing fast: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Both training and prediction are incredibly efficient</a:t>
            </a:r>
            <a:endParaRPr b="0" i="0" sz="1750" u="none" cap="none" strike="noStrike"/>
          </a:p>
        </p:txBody>
      </p:sp>
      <p:sp>
        <p:nvSpPr>
          <p:cNvPr id="70" name="Google Shape;70;p10"/>
          <p:cNvSpPr/>
          <p:nvPr/>
        </p:nvSpPr>
        <p:spPr>
          <a:xfrm>
            <a:off x="793790" y="3908703"/>
            <a:ext cx="130428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1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Scales beautifully: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Handles high-dimensional data with ease</a:t>
            </a:r>
            <a:endParaRPr b="0" i="0" sz="1750" u="none" cap="none" strike="noStrike"/>
          </a:p>
        </p:txBody>
      </p:sp>
      <p:sp>
        <p:nvSpPr>
          <p:cNvPr id="71" name="Google Shape;71;p10"/>
          <p:cNvSpPr/>
          <p:nvPr/>
        </p:nvSpPr>
        <p:spPr>
          <a:xfrm>
            <a:off x="793790" y="4282797"/>
            <a:ext cx="130428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1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Text-friendly: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Excels at natural language processing tasks</a:t>
            </a:r>
            <a:endParaRPr b="0" i="0" sz="1750" u="none" cap="none" strike="noStrike"/>
          </a:p>
        </p:txBody>
      </p:sp>
      <p:sp>
        <p:nvSpPr>
          <p:cNvPr id="72" name="Google Shape;72;p10"/>
          <p:cNvSpPr/>
          <p:nvPr/>
        </p:nvSpPr>
        <p:spPr>
          <a:xfrm>
            <a:off x="793790" y="4656892"/>
            <a:ext cx="130428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1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Low data needs: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Works well even with limited training examples</a:t>
            </a:r>
            <a:endParaRPr b="0" i="0" sz="1750" u="none" cap="none" strike="noStrike"/>
          </a:p>
        </p:txBody>
      </p:sp>
      <p:sp>
        <p:nvSpPr>
          <p:cNvPr id="73" name="Google Shape;73;p10"/>
          <p:cNvSpPr/>
          <p:nvPr/>
        </p:nvSpPr>
        <p:spPr>
          <a:xfrm>
            <a:off x="793790" y="5206841"/>
            <a:ext cx="13042821" cy="1190506"/>
          </a:xfrm>
          <a:prstGeom prst="roundRect">
            <a:avLst>
              <a:gd fmla="val 8002" name="adj"/>
            </a:avLst>
          </a:prstGeom>
          <a:solidFill>
            <a:srgbClr val="FFD1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4" name="Google Shape;7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604" y="5520452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"/>
          <p:cNvSpPr/>
          <p:nvPr/>
        </p:nvSpPr>
        <p:spPr>
          <a:xfrm>
            <a:off x="1530906" y="5490329"/>
            <a:ext cx="12078891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FF954F"/>
              </a:buClr>
              <a:buSzPts val="1750"/>
              <a:buFont typeface="Montserrat"/>
              <a:buNone/>
            </a:pPr>
            <a:r>
              <a:rPr b="1" i="0" lang="en-US" sz="1750" u="none" cap="none" strike="noStrike">
                <a:solidFill>
                  <a:srgbClr val="FF954F"/>
                </a:solidFill>
                <a:latin typeface="Montserrat"/>
                <a:ea typeface="Montserrat"/>
                <a:cs typeface="Montserrat"/>
                <a:sym typeface="Montserrat"/>
              </a:rPr>
              <a:t>Key insight:</a:t>
            </a:r>
            <a:r>
              <a:rPr b="0" i="0" lang="en-US" sz="17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Despite its simplistic assumptions, Naive Bayes often delivers surprisingly competitive performance against far more complex models.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/>
          <p:nvPr/>
        </p:nvSpPr>
        <p:spPr>
          <a:xfrm>
            <a:off x="645319" y="605790"/>
            <a:ext cx="5768459" cy="6891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120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150"/>
              <a:buFont typeface="Marcellus"/>
              <a:buNone/>
            </a:pPr>
            <a:r>
              <a:rPr b="0" i="0" lang="en-US" sz="41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Real-World Applications</a:t>
            </a:r>
            <a:endParaRPr b="0" i="0" sz="4150" u="none" cap="none" strike="noStrike"/>
          </a:p>
        </p:txBody>
      </p:sp>
      <p:pic>
        <p:nvPicPr>
          <p:cNvPr descr="preencoded.png" id="82" name="Google Shape;8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319" y="1663660"/>
            <a:ext cx="1391245" cy="139124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1"/>
          <p:cNvSpPr/>
          <p:nvPr/>
        </p:nvSpPr>
        <p:spPr>
          <a:xfrm>
            <a:off x="645319" y="3285292"/>
            <a:ext cx="2650569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707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b="0" i="0" lang="en-US" sz="20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Spam Detection</a:t>
            </a:r>
            <a:endParaRPr b="0" i="0" sz="2050" u="none" cap="none" strike="noStrike"/>
          </a:p>
        </p:txBody>
      </p:sp>
      <p:sp>
        <p:nvSpPr>
          <p:cNvPr id="84" name="Google Shape;84;p11"/>
          <p:cNvSpPr/>
          <p:nvPr/>
        </p:nvSpPr>
        <p:spPr>
          <a:xfrm>
            <a:off x="645319" y="3740348"/>
            <a:ext cx="3162062" cy="71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 classic use case — filtering unwanted emails with remarkable accuracy</a:t>
            </a:r>
            <a:endParaRPr b="0" i="0" sz="1450" u="none" cap="none" strike="noStrike"/>
          </a:p>
        </p:txBody>
      </p:sp>
      <p:pic>
        <p:nvPicPr>
          <p:cNvPr descr="preencoded.png" id="85" name="Google Shape;8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7767" y="1663660"/>
            <a:ext cx="1391245" cy="139124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/>
          <p:nvPr/>
        </p:nvSpPr>
        <p:spPr>
          <a:xfrm>
            <a:off x="4037767" y="3285292"/>
            <a:ext cx="2650569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707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b="0" i="0" lang="en-US" sz="20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Email Categorization</a:t>
            </a:r>
            <a:endParaRPr b="0" i="0" sz="2050" u="none" cap="none" strike="noStrike"/>
          </a:p>
        </p:txBody>
      </p:sp>
      <p:sp>
        <p:nvSpPr>
          <p:cNvPr id="87" name="Google Shape;87;p11"/>
          <p:cNvSpPr/>
          <p:nvPr/>
        </p:nvSpPr>
        <p:spPr>
          <a:xfrm>
            <a:off x="4037767" y="3740348"/>
            <a:ext cx="3162181" cy="71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Automatically sorting messages into personal, work, promotions, and more</a:t>
            </a:r>
            <a:endParaRPr b="0" i="0" sz="1450" u="none" cap="none" strike="noStrike"/>
          </a:p>
        </p:txBody>
      </p:sp>
      <p:pic>
        <p:nvPicPr>
          <p:cNvPr descr="preencoded.png" id="88" name="Google Shape;8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30333" y="1663660"/>
            <a:ext cx="1391245" cy="139124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/>
          <p:nvPr/>
        </p:nvSpPr>
        <p:spPr>
          <a:xfrm>
            <a:off x="7430333" y="3285292"/>
            <a:ext cx="2650569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707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b="0" i="0" lang="en-US" sz="20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Fake News Detection</a:t>
            </a:r>
            <a:endParaRPr b="0" i="0" sz="2050" u="none" cap="none" strike="noStrike"/>
          </a:p>
        </p:txBody>
      </p:sp>
      <p:sp>
        <p:nvSpPr>
          <p:cNvPr id="90" name="Google Shape;90;p11"/>
          <p:cNvSpPr/>
          <p:nvPr/>
        </p:nvSpPr>
        <p:spPr>
          <a:xfrm>
            <a:off x="7430333" y="3740348"/>
            <a:ext cx="3162181" cy="71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Identifying misinformation by analyzing language patterns and content</a:t>
            </a:r>
            <a:endParaRPr b="0" i="0" sz="1450" u="none" cap="none" strike="noStrike"/>
          </a:p>
        </p:txBody>
      </p:sp>
      <p:pic>
        <p:nvPicPr>
          <p:cNvPr descr="preencoded.png" id="91" name="Google Shape;91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22900" y="1663660"/>
            <a:ext cx="1391245" cy="139124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1"/>
          <p:cNvSpPr/>
          <p:nvPr/>
        </p:nvSpPr>
        <p:spPr>
          <a:xfrm>
            <a:off x="10822900" y="3285292"/>
            <a:ext cx="2650569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707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b="0" i="0" lang="en-US" sz="20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Medical Diagnosis</a:t>
            </a:r>
            <a:endParaRPr b="0" i="0" sz="2050" u="none" cap="none" strike="noStrike"/>
          </a:p>
        </p:txBody>
      </p:sp>
      <p:sp>
        <p:nvSpPr>
          <p:cNvPr id="93" name="Google Shape;93;p11"/>
          <p:cNvSpPr/>
          <p:nvPr/>
        </p:nvSpPr>
        <p:spPr>
          <a:xfrm>
            <a:off x="10822900" y="3740348"/>
            <a:ext cx="3162181" cy="71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Supporting healthcare decisions by classifying symptoms and conditions</a:t>
            </a:r>
            <a:endParaRPr b="0" i="0" sz="1450" u="none" cap="none" strike="noStrike"/>
          </a:p>
        </p:txBody>
      </p:sp>
      <p:pic>
        <p:nvPicPr>
          <p:cNvPr descr="preencoded.png" id="94" name="Google Shape;94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5319" y="4828103"/>
            <a:ext cx="1391245" cy="139124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1"/>
          <p:cNvSpPr/>
          <p:nvPr/>
        </p:nvSpPr>
        <p:spPr>
          <a:xfrm>
            <a:off x="645319" y="6449735"/>
            <a:ext cx="2868097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707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b="0" i="0" lang="en-US" sz="20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Document Classification</a:t>
            </a:r>
            <a:endParaRPr b="0" i="0" sz="2050" u="none" cap="none" strike="noStrike"/>
          </a:p>
        </p:txBody>
      </p:sp>
      <p:sp>
        <p:nvSpPr>
          <p:cNvPr id="96" name="Google Shape;96;p11"/>
          <p:cNvSpPr/>
          <p:nvPr/>
        </p:nvSpPr>
        <p:spPr>
          <a:xfrm>
            <a:off x="645319" y="6904792"/>
            <a:ext cx="3162062" cy="4793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Organizing large document collections by topic and category</a:t>
            </a:r>
            <a:endParaRPr b="0" i="0" sz="1450" u="none" cap="none" strike="noStrike"/>
          </a:p>
        </p:txBody>
      </p:sp>
      <p:pic>
        <p:nvPicPr>
          <p:cNvPr descr="preencoded.png" id="97" name="Google Shape;97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37767" y="4828103"/>
            <a:ext cx="1391245" cy="139124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1"/>
          <p:cNvSpPr/>
          <p:nvPr/>
        </p:nvSpPr>
        <p:spPr>
          <a:xfrm>
            <a:off x="4037767" y="6449735"/>
            <a:ext cx="2650569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707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b="0" i="0" lang="en-US" sz="20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Sentiment Analysis</a:t>
            </a:r>
            <a:endParaRPr b="0" i="0" sz="2050" u="none" cap="none" strike="noStrike"/>
          </a:p>
        </p:txBody>
      </p:sp>
      <p:sp>
        <p:nvSpPr>
          <p:cNvPr id="99" name="Google Shape;99;p11"/>
          <p:cNvSpPr/>
          <p:nvPr/>
        </p:nvSpPr>
        <p:spPr>
          <a:xfrm>
            <a:off x="4037767" y="6904792"/>
            <a:ext cx="3162181" cy="71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Determining whether customer reviews and social media posts are positive, negative, or neutral</a:t>
            </a:r>
            <a:endParaRPr b="0" i="0" sz="1450" u="none" cap="none" strike="noStrike"/>
          </a:p>
        </p:txBody>
      </p:sp>
      <p:pic>
        <p:nvPicPr>
          <p:cNvPr descr="preencoded.png" id="100" name="Google Shape;100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30333" y="4828103"/>
            <a:ext cx="1391245" cy="139124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1"/>
          <p:cNvSpPr/>
          <p:nvPr/>
        </p:nvSpPr>
        <p:spPr>
          <a:xfrm>
            <a:off x="7430333" y="6449735"/>
            <a:ext cx="3127296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707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b="0" i="0" lang="en-US" sz="20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Recommendation Systems</a:t>
            </a:r>
            <a:endParaRPr b="0" i="0" sz="2050" u="none" cap="none" strike="noStrike"/>
          </a:p>
        </p:txBody>
      </p:sp>
      <p:sp>
        <p:nvSpPr>
          <p:cNvPr id="102" name="Google Shape;102;p11"/>
          <p:cNvSpPr/>
          <p:nvPr/>
        </p:nvSpPr>
        <p:spPr>
          <a:xfrm>
            <a:off x="7430333" y="6904792"/>
            <a:ext cx="3162181" cy="71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Suggesting products or content based on user preferences and behavior patterns</a:t>
            </a:r>
            <a:endParaRPr b="0" i="0" sz="1450" u="none" cap="none" strike="noStrike"/>
          </a:p>
        </p:txBody>
      </p:sp>
      <p:pic>
        <p:nvPicPr>
          <p:cNvPr descr="preencoded.png" id="103" name="Google Shape;103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822900" y="4828103"/>
            <a:ext cx="1391245" cy="139124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1"/>
          <p:cNvSpPr/>
          <p:nvPr/>
        </p:nvSpPr>
        <p:spPr>
          <a:xfrm>
            <a:off x="10822900" y="6449735"/>
            <a:ext cx="2650569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707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b="0" i="0" lang="en-US" sz="20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Weather Prediction</a:t>
            </a:r>
            <a:endParaRPr b="0" i="0" sz="2050" u="none" cap="none" strike="noStrike"/>
          </a:p>
        </p:txBody>
      </p:sp>
      <p:sp>
        <p:nvSpPr>
          <p:cNvPr id="105" name="Google Shape;105;p11"/>
          <p:cNvSpPr/>
          <p:nvPr/>
        </p:nvSpPr>
        <p:spPr>
          <a:xfrm>
            <a:off x="10822900" y="6904792"/>
            <a:ext cx="3162181" cy="71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Forecasting weather conditions by analyzing historical meteorological data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" name="Google Shape;11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2"/>
          <p:cNvSpPr/>
          <p:nvPr/>
        </p:nvSpPr>
        <p:spPr>
          <a:xfrm>
            <a:off x="793790" y="2124670"/>
            <a:ext cx="7556421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243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10250"/>
              <a:buFont typeface="Marcellus"/>
              <a:buNone/>
            </a:pPr>
            <a:r>
              <a:rPr b="0" i="0" lang="en-US" sz="102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Let's Begin</a:t>
            </a:r>
            <a:endParaRPr b="0" i="0" sz="10250" u="none" cap="none" strike="noStrike"/>
          </a:p>
        </p:txBody>
      </p:sp>
      <p:sp>
        <p:nvSpPr>
          <p:cNvPr id="113" name="Google Shape;113;p12"/>
          <p:cNvSpPr/>
          <p:nvPr/>
        </p:nvSpPr>
        <p:spPr>
          <a:xfrm>
            <a:off x="793790" y="4160282"/>
            <a:ext cx="7556421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We're about to explore how simple probabilistic reasoning can produce powerful classification results. Get ready to see elegant mathematics in action.</a:t>
            </a:r>
            <a:endParaRPr b="0" i="0" sz="1750" u="none" cap="none" strike="noStrike"/>
          </a:p>
        </p:txBody>
      </p:sp>
      <p:sp>
        <p:nvSpPr>
          <p:cNvPr id="114" name="Google Shape;114;p12"/>
          <p:cNvSpPr/>
          <p:nvPr/>
        </p:nvSpPr>
        <p:spPr>
          <a:xfrm>
            <a:off x="1133951" y="5554980"/>
            <a:ext cx="7216259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"Simple math, powerful results."</a:t>
            </a:r>
            <a:endParaRPr b="0" i="0" sz="1750" u="none" cap="none" strike="noStrike"/>
          </a:p>
        </p:txBody>
      </p:sp>
      <p:sp>
        <p:nvSpPr>
          <p:cNvPr id="115" name="Google Shape;115;p12"/>
          <p:cNvSpPr/>
          <p:nvPr/>
        </p:nvSpPr>
        <p:spPr>
          <a:xfrm>
            <a:off x="793790" y="5299829"/>
            <a:ext cx="30480" cy="805101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